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y="10287000" cx="18288000"/>
  <p:notesSz cx="6858000" cy="9144000"/>
  <p:embeddedFontLst>
    <p:embeddedFont>
      <p:font typeface="Open Sans Bold" panose="00000000000000000000" charset="1"/>
      <p:regular r:id="rId13"/>
    </p:embeddedFont>
    <p:embeddedFont>
      <p:font typeface="Bebas Neue Cyrillic" panose="02000506000000020004" charset="1"/>
      <p:regular r:id="rId14"/>
    </p:embeddedFont>
    <p:embeddedFont>
      <p:font typeface="Open Sans" panose="00000000000000000000" charset="1"/>
      <p:regular r:id="rId15"/>
    </p:embeddedFont>
    <p:embeddedFont>
      <p:font typeface="Canva Sans" panose="020B0503030501040103" charset="1"/>
      <p:regular r:id="rId16"/>
    </p:embeddedFont>
  </p:embeddedFontLst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tableStyles" Target="tableStyle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6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65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6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6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6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9" name=""/>
          <p:cNvSpPr>
            <a:spLocks noGrp="1"/>
          </p:cNvSpPr>
          <p:nvPr>
            <p:ph type="body"/>
          </p:nvPr>
        </p:nvSpPr>
        <p:spPr/>
        <p:txBody>
          <a:bodyPr/>
          <a:p>
            <a:r>
              <a:rPr altLang="en-US" lang="zh-CN"/>
              <a:t>Bhesetti mohan
</a:t>
            </a:r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8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09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487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3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3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3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3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1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1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2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2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2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8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39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4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4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44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45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4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4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0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51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53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5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1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1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1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8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9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6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6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28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729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3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3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3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13.jpeg"/><Relationship Id="rId4" Type="http://schemas.openxmlformats.org/officeDocument/2006/relationships/hyperlink" Target="https://github.com/Pavan-Alapati/APSSDC-INTERNSHIP" TargetMode="External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584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85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586" name="Freeform 5"/>
          <p:cNvSpPr/>
          <p:nvPr/>
        </p:nvSpPr>
        <p:spPr>
          <a:xfrm rot="0" flipH="0" flipV="0">
            <a:off x="7887442" y="2058006"/>
            <a:ext cx="2513117" cy="2550211"/>
          </a:xfrm>
          <a:custGeom>
            <a:avLst/>
            <a:ahLst/>
            <a:rect l="l" t="t" r="r" b="b"/>
            <a:pathLst>
              <a:path w="2513117" h="2550211">
                <a:moveTo>
                  <a:pt x="0" y="0"/>
                </a:moveTo>
                <a:lnTo>
                  <a:pt x="2513116" y="0"/>
                </a:lnTo>
                <a:lnTo>
                  <a:pt x="2513116" y="2550210"/>
                </a:lnTo>
                <a:lnTo>
                  <a:pt x="0" y="255021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587" name="Freeform 6"/>
          <p:cNvSpPr/>
          <p:nvPr/>
        </p:nvSpPr>
        <p:spPr>
          <a:xfrm rot="0" flipH="0" flipV="0">
            <a:off x="8779686" y="2704313"/>
            <a:ext cx="728628" cy="987058"/>
          </a:xfrm>
          <a:custGeom>
            <a:avLst/>
            <a:ahLst/>
            <a:rect l="l" t="t" r="r" b="b"/>
            <a:pathLst>
              <a:path w="728628" h="987058">
                <a:moveTo>
                  <a:pt x="0" y="0"/>
                </a:moveTo>
                <a:lnTo>
                  <a:pt x="728628" y="0"/>
                </a:lnTo>
                <a:lnTo>
                  <a:pt x="728628" y="987057"/>
                </a:lnTo>
                <a:lnTo>
                  <a:pt x="0" y="987057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588" name="TextBox 7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sp>
        <p:nvSpPr>
          <p:cNvPr id="1048589" name="TextBox 8"/>
          <p:cNvSpPr txBox="1"/>
          <p:nvPr/>
        </p:nvSpPr>
        <p:spPr>
          <a:xfrm rot="0">
            <a:off x="2579485" y="4356043"/>
            <a:ext cx="13129030" cy="321259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sz="18068" lang="en-US">
                <a:solidFill>
                  <a:srgbClr val="63F1F9"/>
                </a:solidFill>
                <a:latin typeface="Bebas Neue Cyrillic"/>
              </a:rPr>
              <a:t>KEYLOGGER</a:t>
            </a:r>
          </a:p>
        </p:txBody>
      </p:sp>
      <p:sp>
        <p:nvSpPr>
          <p:cNvPr id="1048590" name="TextBox 9"/>
          <p:cNvSpPr txBox="1"/>
          <p:nvPr/>
        </p:nvSpPr>
        <p:spPr>
          <a:xfrm rot="0">
            <a:off x="4415397" y="7373571"/>
            <a:ext cx="9457206" cy="34914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sz="2000" lang="en-US" spc="1600">
                <a:solidFill>
                  <a:srgbClr val="FFFFFF"/>
                </a:solidFill>
                <a:latin typeface="Open Sans"/>
              </a:rPr>
              <a:t>APSSDC</a:t>
            </a:r>
          </a:p>
        </p:txBody>
      </p:sp>
      <p:sp>
        <p:nvSpPr>
          <p:cNvPr id="1048591" name="Freeform 10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592" name="Freeform 11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770" name=""/>
          <p:cNvSpPr txBox="1"/>
          <p:nvPr/>
        </p:nvSpPr>
        <p:spPr>
          <a:xfrm>
            <a:off x="7144000" y="4933950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/>
            </a:r>
            <a:endParaRPr sz="2800" lang="en-US">
              <a:solidFill>
                <a:srgbClr val="000000"/>
              </a:solidFill>
            </a:endParaRPr>
          </a:p>
        </p:txBody>
      </p:sp>
      <p:sp>
        <p:nvSpPr>
          <p:cNvPr id="1048772" name="TextBox 12"/>
          <p:cNvSpPr txBox="1"/>
          <p:nvPr/>
        </p:nvSpPr>
        <p:spPr>
          <a:xfrm rot="0">
            <a:off x="5905140" y="7578289"/>
            <a:ext cx="5749092" cy="2762504"/>
          </a:xfrm>
          <a:prstGeom prst="rect"/>
        </p:spPr>
        <p:txBody>
          <a:bodyPr anchor="t" bIns="0" lIns="0" rIns="0" rtlCol="0" tIns="0">
            <a:spAutoFit/>
          </a:bodyPr>
          <a:lstStyle>
            <a:defPPr>
              <a:defRPr lang="en-US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0876"/>
              </a:lnSpc>
              <a:spcBef>
                <a:spcPct val="0"/>
              </a:spcBef>
            </a:pPr>
            <a:r>
              <a:rPr b="1" sz="7769" lang="en-US">
                <a:solidFill>
                  <a:srgbClr val="FF3131"/>
                </a:solidFill>
                <a:latin typeface="Bebas Neue Cyrillic"/>
              </a:rPr>
              <a:t>B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h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s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tti </a:t>
            </a:r>
            <a:endParaRPr altLang="en-US" lang="zh-CN"/>
          </a:p>
          <a:p>
            <a:pPr algn="ctr">
              <a:lnSpc>
                <a:spcPts val="10876"/>
              </a:lnSpc>
              <a:spcBef>
                <a:spcPct val="0"/>
              </a:spcBef>
            </a:pP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M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o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h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a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n</a:t>
            </a:r>
            <a:endParaRPr altLang="en-US" 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701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702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703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10</a:t>
            </a:r>
          </a:p>
        </p:txBody>
      </p:sp>
      <p:sp>
        <p:nvSpPr>
          <p:cNvPr id="1048704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705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706" name="TextBox 8"/>
          <p:cNvSpPr txBox="1"/>
          <p:nvPr/>
        </p:nvSpPr>
        <p:spPr>
          <a:xfrm rot="0">
            <a:off x="2570709" y="2565941"/>
            <a:ext cx="13146582" cy="4128079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33581"/>
              </a:lnSpc>
              <a:spcBef>
                <a:spcPct val="0"/>
              </a:spcBef>
            </a:pPr>
            <a:r>
              <a:rPr sz="23987" lang="en-US">
                <a:solidFill>
                  <a:srgbClr val="63F1F9"/>
                </a:solidFill>
                <a:latin typeface="Bebas Neue Cyrillic"/>
              </a:rPr>
              <a:t>THANK YOU</a:t>
            </a:r>
          </a:p>
        </p:txBody>
      </p:sp>
      <p:sp>
        <p:nvSpPr>
          <p:cNvPr id="1048707" name="TextBox 9"/>
          <p:cNvSpPr txBox="1"/>
          <p:nvPr/>
        </p:nvSpPr>
        <p:spPr>
          <a:xfrm rot="0">
            <a:off x="4415397" y="6495657"/>
            <a:ext cx="9457206" cy="34914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sz="2000" lang="en-US" spc="1600">
                <a:solidFill>
                  <a:srgbClr val="FFFFFF"/>
                </a:solidFill>
                <a:latin typeface="Open Sans"/>
              </a:rPr>
              <a:t>APSSDC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594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95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596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597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28" name="Group 7"/>
          <p:cNvGrpSpPr/>
          <p:nvPr/>
        </p:nvGrpSpPr>
        <p:grpSpPr>
          <a:xfrm rot="0">
            <a:off x="3170040" y="2388184"/>
            <a:ext cx="6412371" cy="5510631"/>
            <a:chOff x="0" y="0"/>
            <a:chExt cx="812800" cy="698500"/>
          </a:xfrm>
        </p:grpSpPr>
        <p:sp>
          <p:nvSpPr>
            <p:cNvPr id="1048598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9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29" name="Group 10"/>
          <p:cNvGrpSpPr/>
          <p:nvPr/>
        </p:nvGrpSpPr>
        <p:grpSpPr>
          <a:xfrm rot="0">
            <a:off x="-1914666" y="1886950"/>
            <a:ext cx="11058666" cy="6513099"/>
            <a:chOff x="0" y="0"/>
            <a:chExt cx="1185991" cy="698500"/>
          </a:xfrm>
        </p:grpSpPr>
        <p:sp>
          <p:nvSpPr>
            <p:cNvPr id="1048600" name="Freeform 11"/>
            <p:cNvSpPr/>
            <p:nvPr/>
          </p:nvSpPr>
          <p:spPr>
            <a:xfrm rot="0" flipH="0" flipV="0">
              <a:off x="0" y="0"/>
              <a:ext cx="1185991" cy="698500"/>
            </a:xfrm>
            <a:custGeom>
              <a:avLst/>
              <a:ahLst/>
              <a:rect l="l" t="t" r="r" b="b"/>
              <a:pathLst>
                <a:path w="1185991" h="698500">
                  <a:moveTo>
                    <a:pt x="1185991" y="349250"/>
                  </a:moveTo>
                  <a:lnTo>
                    <a:pt x="982791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982791" y="0"/>
                  </a:lnTo>
                  <a:lnTo>
                    <a:pt x="1185991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0" r="-4703" b="0"/>
              </a:stretch>
            </a:blipFill>
          </p:spPr>
        </p:sp>
      </p:grpSp>
      <p:sp>
        <p:nvSpPr>
          <p:cNvPr id="1048601" name="TextBox 12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sp>
        <p:nvSpPr>
          <p:cNvPr id="1048602" name="TextBox 13"/>
          <p:cNvSpPr txBox="1"/>
          <p:nvPr/>
        </p:nvSpPr>
        <p:spPr>
          <a:xfrm rot="0">
            <a:off x="9582411" y="865119"/>
            <a:ext cx="4569056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INTRODUCTION</a:t>
            </a:r>
          </a:p>
        </p:txBody>
      </p:sp>
      <p:sp>
        <p:nvSpPr>
          <p:cNvPr id="1048603" name="TextBox 14"/>
          <p:cNvSpPr txBox="1"/>
          <p:nvPr/>
        </p:nvSpPr>
        <p:spPr>
          <a:xfrm rot="0">
            <a:off x="10631369" y="2190500"/>
            <a:ext cx="4481424" cy="213283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"/>
              </a:rPr>
              <a:t>A keylogger, short for keystroke logger, is a type of surveillance technology used to monitor and record each keystroke typed on a computer's keyboard. This data is then stored locally or transmitted to a remote server.</a:t>
            </a:r>
          </a:p>
        </p:txBody>
      </p:sp>
      <p:sp>
        <p:nvSpPr>
          <p:cNvPr id="1048604" name="TextBox 15"/>
          <p:cNvSpPr txBox="1"/>
          <p:nvPr/>
        </p:nvSpPr>
        <p:spPr>
          <a:xfrm rot="0">
            <a:off x="11671104" y="4837590"/>
            <a:ext cx="4481424" cy="177736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 Bold"/>
              </a:rPr>
              <a:t>Legitimate Uses</a:t>
            </a:r>
            <a:r>
              <a:rPr sz="1999" lang="en-US">
                <a:solidFill>
                  <a:srgbClr val="FFFFFF"/>
                </a:solidFill>
                <a:latin typeface="Open Sans"/>
              </a:rPr>
              <a:t>: Keyloggers can be used by employers to monitor employee activity, by parents to supervise their children's computer usage, and for other lawful monitoring purposes.</a:t>
            </a:r>
          </a:p>
        </p:txBody>
      </p:sp>
      <p:sp>
        <p:nvSpPr>
          <p:cNvPr id="1048605" name="TextBox 16"/>
          <p:cNvSpPr txBox="1"/>
          <p:nvPr/>
        </p:nvSpPr>
        <p:spPr>
          <a:xfrm rot="0">
            <a:off x="11671104" y="7157099"/>
            <a:ext cx="4481424" cy="177736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 Bold"/>
              </a:rPr>
              <a:t>Malicious Uses </a:t>
            </a:r>
            <a:r>
              <a:rPr sz="1999" lang="en-US">
                <a:solidFill>
                  <a:srgbClr val="FFFFFF"/>
                </a:solidFill>
                <a:latin typeface="Open Sans"/>
              </a:rPr>
              <a:t>: Cybercriminals use keyloggers to steal sensitive information such as usernames, passwords, credit card numbers, and other confidential data for fraudulent activities.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06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07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08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09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32" name="Group 7"/>
          <p:cNvGrpSpPr/>
          <p:nvPr/>
        </p:nvGrpSpPr>
        <p:grpSpPr>
          <a:xfrm rot="0">
            <a:off x="12576341" y="1801985"/>
            <a:ext cx="3086100" cy="2652117"/>
            <a:chOff x="0" y="0"/>
            <a:chExt cx="812800" cy="698500"/>
          </a:xfrm>
        </p:grpSpPr>
        <p:sp>
          <p:nvSpPr>
            <p:cNvPr id="1048610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1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3" name="Group 10"/>
          <p:cNvGrpSpPr/>
          <p:nvPr/>
        </p:nvGrpSpPr>
        <p:grpSpPr>
          <a:xfrm rot="0">
            <a:off x="10095757" y="5832898"/>
            <a:ext cx="3086100" cy="2652117"/>
            <a:chOff x="0" y="0"/>
            <a:chExt cx="812800" cy="698500"/>
          </a:xfrm>
        </p:grpSpPr>
        <p:sp>
          <p:nvSpPr>
            <p:cNvPr id="1048612" name="Freeform 1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3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4" name="Group 13"/>
          <p:cNvGrpSpPr/>
          <p:nvPr/>
        </p:nvGrpSpPr>
        <p:grpSpPr>
          <a:xfrm rot="0">
            <a:off x="9328126" y="2091882"/>
            <a:ext cx="7101947" cy="6103235"/>
            <a:chOff x="0" y="0"/>
            <a:chExt cx="812800" cy="698500"/>
          </a:xfrm>
        </p:grpSpPr>
        <p:sp>
          <p:nvSpPr>
            <p:cNvPr id="1048614" name="Freeform 14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28274" t="0" r="-712" b="0"/>
              </a:stretch>
            </a:blipFill>
          </p:spPr>
        </p:sp>
      </p:grpSp>
      <p:sp>
        <p:nvSpPr>
          <p:cNvPr id="1048615" name="TextBox 1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03</a:t>
            </a:r>
          </a:p>
        </p:txBody>
      </p:sp>
      <p:sp>
        <p:nvSpPr>
          <p:cNvPr id="1048616" name="TextBox 16"/>
          <p:cNvSpPr txBox="1"/>
          <p:nvPr/>
        </p:nvSpPr>
        <p:spPr>
          <a:xfrm rot="0">
            <a:off x="1418310" y="1076325"/>
            <a:ext cx="5719066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PROBLEM STATEMENT</a:t>
            </a:r>
          </a:p>
        </p:txBody>
      </p:sp>
      <p:sp>
        <p:nvSpPr>
          <p:cNvPr id="1048617" name="TextBox 17"/>
          <p:cNvSpPr txBox="1"/>
          <p:nvPr/>
        </p:nvSpPr>
        <p:spPr>
          <a:xfrm rot="0">
            <a:off x="2302127" y="2160919"/>
            <a:ext cx="6576647" cy="597204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939"/>
              </a:lnSpc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Cybersecurity Threat</a:t>
            </a:r>
          </a:p>
          <a:p>
            <a:pPr algn="l" indent="-226693" lvl="1" marL="453387">
              <a:lnSpc>
                <a:spcPts val="2939"/>
              </a:lnSpc>
              <a:buFont typeface="Arial"/>
              <a:buChar char="•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Increasing Threat of Keyloggers: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Keyloggers are becoming more sophisticated and harder to detect.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Frequently used by cybercriminals to gather sensitive information.</a:t>
            </a:r>
          </a:p>
          <a:p>
            <a:pPr algn="l">
              <a:lnSpc>
                <a:spcPts val="2939"/>
              </a:lnSpc>
            </a:pPr>
          </a:p>
          <a:p>
            <a:pPr algn="l">
              <a:lnSpc>
                <a:spcPts val="2939"/>
              </a:lnSpc>
            </a:pPr>
            <a:r>
              <a:rPr sz="2099" lang="en-US">
                <a:solidFill>
                  <a:srgbClr val="FFFFFF"/>
                </a:solidFill>
                <a:latin typeface="Open Sans"/>
              </a:rPr>
              <a:t> </a:t>
            </a:r>
            <a:r>
              <a:rPr sz="2099" lang="en-US">
                <a:solidFill>
                  <a:srgbClr val="FFFFFF"/>
                </a:solidFill>
                <a:latin typeface="Open Sans Bold"/>
              </a:rPr>
              <a:t>Impact on Users</a:t>
            </a:r>
          </a:p>
          <a:p>
            <a:pPr algn="l" indent="-226693" lvl="1" marL="453387">
              <a:lnSpc>
                <a:spcPts val="2939"/>
              </a:lnSpc>
              <a:buFont typeface="Arial"/>
              <a:buChar char="•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Consequences of Keylogger Attacks: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Data Breaches: Capture login credentials, leading to unauthorized access.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Financial Loss: Stolen financial information can result in monetary loss.</a:t>
            </a:r>
          </a:p>
          <a:p>
            <a:pPr algn="l" indent="-302258" lvl="2" marL="906774">
              <a:lnSpc>
                <a:spcPts val="2939"/>
              </a:lnSpc>
              <a:spcBef>
                <a:spcPct val="0"/>
              </a:spcBef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Identity Theft: Personal information used for identity theft, causing long-term damage.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18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9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20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04</a:t>
            </a:r>
          </a:p>
        </p:txBody>
      </p:sp>
      <p:sp>
        <p:nvSpPr>
          <p:cNvPr id="1048621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22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37" name="Group 8"/>
          <p:cNvGrpSpPr/>
          <p:nvPr/>
        </p:nvGrpSpPr>
        <p:grpSpPr>
          <a:xfrm rot="0">
            <a:off x="9144000" y="6310331"/>
            <a:ext cx="4243184" cy="3646486"/>
            <a:chOff x="0" y="0"/>
            <a:chExt cx="812800" cy="698500"/>
          </a:xfrm>
        </p:grpSpPr>
        <p:sp>
          <p:nvSpPr>
            <p:cNvPr id="1048623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4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8" name="Group 11"/>
          <p:cNvGrpSpPr/>
          <p:nvPr/>
        </p:nvGrpSpPr>
        <p:grpSpPr>
          <a:xfrm rot="0">
            <a:off x="-450975" y="6310331"/>
            <a:ext cx="4243184" cy="3646486"/>
            <a:chOff x="0" y="0"/>
            <a:chExt cx="812800" cy="698500"/>
          </a:xfrm>
        </p:grpSpPr>
        <p:sp>
          <p:nvSpPr>
            <p:cNvPr id="1048625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6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9" name="Group 14"/>
          <p:cNvGrpSpPr/>
          <p:nvPr/>
        </p:nvGrpSpPr>
        <p:grpSpPr>
          <a:xfrm rot="0">
            <a:off x="329214" y="6448839"/>
            <a:ext cx="11751018" cy="3369470"/>
            <a:chOff x="0" y="0"/>
            <a:chExt cx="2436017" cy="698500"/>
          </a:xfrm>
        </p:grpSpPr>
        <p:sp>
          <p:nvSpPr>
            <p:cNvPr id="1048627" name="Freeform 15"/>
            <p:cNvSpPr/>
            <p:nvPr/>
          </p:nvSpPr>
          <p:spPr>
            <a:xfrm rot="0" flipH="0" flipV="0">
              <a:off x="0" y="0"/>
              <a:ext cx="2436017" cy="698500"/>
            </a:xfrm>
            <a:custGeom>
              <a:avLst/>
              <a:ahLst/>
              <a:rect l="l" t="t" r="r" b="b"/>
              <a:pathLst>
                <a:path w="2436017" h="698500">
                  <a:moveTo>
                    <a:pt x="2436017" y="349250"/>
                  </a:moveTo>
                  <a:lnTo>
                    <a:pt x="223281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232817" y="0"/>
                  </a:lnTo>
                  <a:lnTo>
                    <a:pt x="2436017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-45042" r="0" b="-51129"/>
              </a:stretch>
            </a:blipFill>
          </p:spPr>
        </p:sp>
      </p:grpSp>
      <p:sp>
        <p:nvSpPr>
          <p:cNvPr id="1048628" name="TextBox 16"/>
          <p:cNvSpPr txBox="1"/>
          <p:nvPr/>
        </p:nvSpPr>
        <p:spPr>
          <a:xfrm rot="0">
            <a:off x="783471" y="1255905"/>
            <a:ext cx="3258204" cy="274853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PROJECT OVERVIEW</a:t>
            </a:r>
          </a:p>
        </p:txBody>
      </p:sp>
      <p:sp>
        <p:nvSpPr>
          <p:cNvPr id="1048629" name="TextBox 17"/>
          <p:cNvSpPr txBox="1"/>
          <p:nvPr/>
        </p:nvSpPr>
        <p:spPr>
          <a:xfrm rot="0">
            <a:off x="4596356" y="1179705"/>
            <a:ext cx="3127953" cy="255930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The primary goal of this project is to develop and analyze a keylogger for educational purposes. This includes understanding how keyloggers function, their potential impacts, and how to defend against them.</a:t>
            </a:r>
          </a:p>
        </p:txBody>
      </p:sp>
      <p:sp>
        <p:nvSpPr>
          <p:cNvPr id="1048630" name="TextBox 18"/>
          <p:cNvSpPr txBox="1"/>
          <p:nvPr/>
        </p:nvSpPr>
        <p:spPr>
          <a:xfrm rot="0">
            <a:off x="13674707" y="1179705"/>
            <a:ext cx="3127953" cy="703808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Technologies Used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Programming Languages: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Python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Keystroke Capture Libraries: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pynput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pyHook (for Windows)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keyboard (cross-platform)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Development Tools: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Integrated Development Environment (IDE) like PyCharm or Visual Studio Code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Version control system like Git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Testing and Analysis Tools: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Virtual machines or sandbox environments for safe testing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Log analysis tools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id="1048631" name="TextBox 19"/>
          <p:cNvSpPr txBox="1"/>
          <p:nvPr/>
        </p:nvSpPr>
        <p:spPr>
          <a:xfrm rot="0">
            <a:off x="8530060" y="1179705"/>
            <a:ext cx="4991957" cy="423164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Scope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Development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Design and implement a basic keylogger using programming languages and libraries.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Testing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Test the keylogger in a controlled environment to evaluate its functionality.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Analysis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Analyze the captured data to understand the keylogger's effectiveness.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32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33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34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05</a:t>
            </a:r>
          </a:p>
        </p:txBody>
      </p:sp>
      <p:sp>
        <p:nvSpPr>
          <p:cNvPr id="1048635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36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42" name="Group 8"/>
          <p:cNvGrpSpPr/>
          <p:nvPr/>
        </p:nvGrpSpPr>
        <p:grpSpPr>
          <a:xfrm rot="0">
            <a:off x="3821288" y="1677854"/>
            <a:ext cx="2133829" cy="1833759"/>
            <a:chOff x="0" y="0"/>
            <a:chExt cx="812800" cy="698500"/>
          </a:xfrm>
        </p:grpSpPr>
        <p:sp>
          <p:nvSpPr>
            <p:cNvPr id="1048637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38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3" name="Group 11"/>
          <p:cNvGrpSpPr/>
          <p:nvPr/>
        </p:nvGrpSpPr>
        <p:grpSpPr>
          <a:xfrm rot="0">
            <a:off x="2106133" y="4464956"/>
            <a:ext cx="2133829" cy="1833759"/>
            <a:chOff x="0" y="0"/>
            <a:chExt cx="812800" cy="698500"/>
          </a:xfrm>
        </p:grpSpPr>
        <p:sp>
          <p:nvSpPr>
            <p:cNvPr id="1048639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40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4" name="Group 14"/>
          <p:cNvGrpSpPr/>
          <p:nvPr/>
        </p:nvGrpSpPr>
        <p:grpSpPr>
          <a:xfrm rot="0">
            <a:off x="1575367" y="1878298"/>
            <a:ext cx="4910514" cy="4219973"/>
            <a:chOff x="0" y="0"/>
            <a:chExt cx="812800" cy="698500"/>
          </a:xfrm>
        </p:grpSpPr>
        <p:sp>
          <p:nvSpPr>
            <p:cNvPr id="1048641" name="Freeform 1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0" r="-28986" b="0"/>
              </a:stretch>
            </a:blipFill>
          </p:spPr>
        </p:sp>
      </p:grpSp>
      <p:grpSp>
        <p:nvGrpSpPr>
          <p:cNvPr id="45" name="Group 16"/>
          <p:cNvGrpSpPr/>
          <p:nvPr/>
        </p:nvGrpSpPr>
        <p:grpSpPr>
          <a:xfrm rot="0">
            <a:off x="7746875" y="3988285"/>
            <a:ext cx="2133829" cy="1833759"/>
            <a:chOff x="0" y="0"/>
            <a:chExt cx="812800" cy="698500"/>
          </a:xfrm>
        </p:grpSpPr>
        <p:sp>
          <p:nvSpPr>
            <p:cNvPr id="1048642" name="Freeform 17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43" name="TextBox 18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6" name="Group 19"/>
          <p:cNvGrpSpPr/>
          <p:nvPr/>
        </p:nvGrpSpPr>
        <p:grpSpPr>
          <a:xfrm rot="0">
            <a:off x="6031720" y="6775387"/>
            <a:ext cx="2133829" cy="1833759"/>
            <a:chOff x="0" y="0"/>
            <a:chExt cx="812800" cy="698500"/>
          </a:xfrm>
        </p:grpSpPr>
        <p:sp>
          <p:nvSpPr>
            <p:cNvPr id="1048644" name="Freeform 20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45" name="TextBox 21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7" name="Group 22"/>
          <p:cNvGrpSpPr/>
          <p:nvPr/>
        </p:nvGrpSpPr>
        <p:grpSpPr>
          <a:xfrm rot="0">
            <a:off x="5500954" y="4188729"/>
            <a:ext cx="4910514" cy="4219973"/>
            <a:chOff x="0" y="0"/>
            <a:chExt cx="812800" cy="698500"/>
          </a:xfrm>
        </p:grpSpPr>
        <p:sp>
          <p:nvSpPr>
            <p:cNvPr id="1048646" name="Freeform 23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3321" t="0" r="-102516" b="0"/>
              </a:stretch>
            </a:blipFill>
          </p:spPr>
        </p:sp>
      </p:grpSp>
      <p:sp>
        <p:nvSpPr>
          <p:cNvPr id="1048647" name="TextBox 24"/>
          <p:cNvSpPr txBox="1"/>
          <p:nvPr/>
        </p:nvSpPr>
        <p:spPr>
          <a:xfrm rot="0">
            <a:off x="11898530" y="1725479"/>
            <a:ext cx="4736125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TARGET AUDIENCE</a:t>
            </a:r>
          </a:p>
        </p:txBody>
      </p:sp>
      <p:sp>
        <p:nvSpPr>
          <p:cNvPr id="1048648" name="TextBox 25"/>
          <p:cNvSpPr txBox="1"/>
          <p:nvPr/>
        </p:nvSpPr>
        <p:spPr>
          <a:xfrm rot="0">
            <a:off x="12202168" y="2639562"/>
            <a:ext cx="5787073" cy="4158869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Cybersecurity Professionals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develop and implement countermeasures against keyloggers.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Ethical Hackers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conduct penetration testing and improve overall security posture.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Educators and Students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serve as a teaching tool illustrating the importance of cybersecurity measures.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49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50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51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06</a:t>
            </a:r>
          </a:p>
        </p:txBody>
      </p:sp>
      <p:sp>
        <p:nvSpPr>
          <p:cNvPr id="1048652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53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50" name="Group 8"/>
          <p:cNvGrpSpPr/>
          <p:nvPr/>
        </p:nvGrpSpPr>
        <p:grpSpPr>
          <a:xfrm rot="0">
            <a:off x="8354486" y="2091882"/>
            <a:ext cx="7101947" cy="6103235"/>
            <a:chOff x="0" y="0"/>
            <a:chExt cx="812800" cy="698500"/>
          </a:xfrm>
        </p:grpSpPr>
        <p:sp>
          <p:nvSpPr>
            <p:cNvPr id="1048654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19852" t="0" r="-9134" b="0"/>
              </a:stretch>
            </a:blipFill>
          </p:spPr>
        </p:sp>
      </p:grpSp>
      <p:grpSp>
        <p:nvGrpSpPr>
          <p:cNvPr id="51" name="Group 10"/>
          <p:cNvGrpSpPr/>
          <p:nvPr/>
        </p:nvGrpSpPr>
        <p:grpSpPr>
          <a:xfrm rot="0">
            <a:off x="13653565" y="3594161"/>
            <a:ext cx="3605735" cy="3098679"/>
            <a:chOff x="0" y="0"/>
            <a:chExt cx="812800" cy="698500"/>
          </a:xfrm>
        </p:grpSpPr>
        <p:sp>
          <p:nvSpPr>
            <p:cNvPr id="1048655" name="Freeform 1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56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52" name="Group 13"/>
          <p:cNvGrpSpPr/>
          <p:nvPr/>
        </p:nvGrpSpPr>
        <p:grpSpPr>
          <a:xfrm rot="0">
            <a:off x="13904416" y="3809736"/>
            <a:ext cx="3104032" cy="2667527"/>
            <a:chOff x="0" y="0"/>
            <a:chExt cx="812800" cy="698500"/>
          </a:xfrm>
        </p:grpSpPr>
        <p:sp>
          <p:nvSpPr>
            <p:cNvPr id="1048657" name="Freeform 14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18750" t="0" r="-18750" b="0"/>
              </a:stretch>
            </a:blipFill>
          </p:spPr>
        </p:sp>
      </p:grpSp>
      <p:sp>
        <p:nvSpPr>
          <p:cNvPr id="1048658" name="TextBox 15"/>
          <p:cNvSpPr txBox="1"/>
          <p:nvPr/>
        </p:nvSpPr>
        <p:spPr>
          <a:xfrm rot="0">
            <a:off x="1372674" y="1076325"/>
            <a:ext cx="4895616" cy="3664712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SOLUTION &amp; VALUE PROPOSITION</a:t>
            </a:r>
          </a:p>
        </p:txBody>
      </p:sp>
      <p:sp>
        <p:nvSpPr>
          <p:cNvPr id="1048659" name="TextBox 16"/>
          <p:cNvSpPr txBox="1"/>
          <p:nvPr/>
        </p:nvSpPr>
        <p:spPr>
          <a:xfrm rot="0">
            <a:off x="1938028" y="3041706"/>
            <a:ext cx="6084107" cy="3519043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Creation for Educational and Defensive Purposes: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An ethical keylogger is designed to be used as a tool for educational and defensive cybersecurity purposes.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Educational Use: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Demonstrates how keyloggers operate, providing insights into their mechanisms and behaviors.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Defensive Use: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Assists in developing robust security measures by understanding potential vulnerabilities exploited by malicious keyloggers.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id="1048660" name="TextBox 17"/>
          <p:cNvSpPr txBox="1"/>
          <p:nvPr/>
        </p:nvSpPr>
        <p:spPr>
          <a:xfrm rot="0">
            <a:off x="1938028" y="6640831"/>
            <a:ext cx="6084107" cy="287921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Defensive Strategies: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Building Resilience: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Helps in creating more resilient security systems by knowing the tactics and techniques used by attackers.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Enhanced Detection: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Contributes to the development of advanced detection tools and methods to identify and neutralize keyloggers.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61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62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63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07</a:t>
            </a:r>
          </a:p>
        </p:txBody>
      </p:sp>
      <p:sp>
        <p:nvSpPr>
          <p:cNvPr id="1048664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65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55" name="Group 8"/>
          <p:cNvGrpSpPr/>
          <p:nvPr/>
        </p:nvGrpSpPr>
        <p:grpSpPr>
          <a:xfrm rot="0">
            <a:off x="14350384" y="1028700"/>
            <a:ext cx="2329484" cy="2001900"/>
            <a:chOff x="0" y="0"/>
            <a:chExt cx="812800" cy="698500"/>
          </a:xfrm>
        </p:grpSpPr>
        <p:sp>
          <p:nvSpPr>
            <p:cNvPr id="1048666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67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56" name="Group 11"/>
          <p:cNvGrpSpPr/>
          <p:nvPr/>
        </p:nvGrpSpPr>
        <p:grpSpPr>
          <a:xfrm rot="0">
            <a:off x="12477962" y="4071359"/>
            <a:ext cx="2329484" cy="2001900"/>
            <a:chOff x="0" y="0"/>
            <a:chExt cx="812800" cy="698500"/>
          </a:xfrm>
        </p:grpSpPr>
        <p:sp>
          <p:nvSpPr>
            <p:cNvPr id="1048668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69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57" name="Group 14"/>
          <p:cNvGrpSpPr/>
          <p:nvPr/>
        </p:nvGrpSpPr>
        <p:grpSpPr>
          <a:xfrm rot="0">
            <a:off x="11898530" y="1247524"/>
            <a:ext cx="5360770" cy="4606912"/>
            <a:chOff x="0" y="0"/>
            <a:chExt cx="812800" cy="698500"/>
          </a:xfrm>
        </p:grpSpPr>
        <p:sp>
          <p:nvSpPr>
            <p:cNvPr id="1048670" name="Freeform 1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18612" t="0" r="-18612" b="0"/>
              </a:stretch>
            </a:blipFill>
          </p:spPr>
        </p:sp>
      </p:grpSp>
      <p:grpSp>
        <p:nvGrpSpPr>
          <p:cNvPr id="58" name="Group 16"/>
          <p:cNvGrpSpPr/>
          <p:nvPr/>
        </p:nvGrpSpPr>
        <p:grpSpPr>
          <a:xfrm rot="0">
            <a:off x="8915469" y="2621220"/>
            <a:ext cx="2329484" cy="2001900"/>
            <a:chOff x="0" y="0"/>
            <a:chExt cx="812800" cy="698500"/>
          </a:xfrm>
        </p:grpSpPr>
        <p:sp>
          <p:nvSpPr>
            <p:cNvPr id="1048671" name="Freeform 17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2" name="TextBox 18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59" name="Group 19"/>
          <p:cNvGrpSpPr/>
          <p:nvPr/>
        </p:nvGrpSpPr>
        <p:grpSpPr>
          <a:xfrm rot="0">
            <a:off x="7043047" y="5663879"/>
            <a:ext cx="2329484" cy="2001900"/>
            <a:chOff x="0" y="0"/>
            <a:chExt cx="812800" cy="698500"/>
          </a:xfrm>
        </p:grpSpPr>
        <p:sp>
          <p:nvSpPr>
            <p:cNvPr id="1048673" name="Freeform 20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4" name="TextBox 21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0" name="Group 22"/>
          <p:cNvGrpSpPr/>
          <p:nvPr/>
        </p:nvGrpSpPr>
        <p:grpSpPr>
          <a:xfrm rot="0">
            <a:off x="6537760" y="2911235"/>
            <a:ext cx="5360770" cy="4606912"/>
            <a:chOff x="0" y="0"/>
            <a:chExt cx="812800" cy="698500"/>
          </a:xfrm>
        </p:grpSpPr>
        <p:sp>
          <p:nvSpPr>
            <p:cNvPr id="1048675" name="Freeform 23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19894" t="0" r="-38151" b="0"/>
              </a:stretch>
            </a:blipFill>
          </p:spPr>
        </p:sp>
      </p:grpSp>
      <p:grpSp>
        <p:nvGrpSpPr>
          <p:cNvPr id="61" name="Group 24"/>
          <p:cNvGrpSpPr/>
          <p:nvPr/>
        </p:nvGrpSpPr>
        <p:grpSpPr>
          <a:xfrm rot="0">
            <a:off x="3480554" y="4213741"/>
            <a:ext cx="2329484" cy="2001900"/>
            <a:chOff x="0" y="0"/>
            <a:chExt cx="812800" cy="698500"/>
          </a:xfrm>
        </p:grpSpPr>
        <p:sp>
          <p:nvSpPr>
            <p:cNvPr id="1048676" name="Freeform 2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7" name="TextBox 26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2" name="Group 27"/>
          <p:cNvGrpSpPr/>
          <p:nvPr/>
        </p:nvGrpSpPr>
        <p:grpSpPr>
          <a:xfrm rot="0">
            <a:off x="1608132" y="7256400"/>
            <a:ext cx="2329484" cy="2001900"/>
            <a:chOff x="0" y="0"/>
            <a:chExt cx="812800" cy="698500"/>
          </a:xfrm>
        </p:grpSpPr>
        <p:sp>
          <p:nvSpPr>
            <p:cNvPr id="1048678" name="Freeform 2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9" name="TextBox 2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3" name="Group 30"/>
          <p:cNvGrpSpPr/>
          <p:nvPr/>
        </p:nvGrpSpPr>
        <p:grpSpPr>
          <a:xfrm rot="0">
            <a:off x="1028700" y="4432565"/>
            <a:ext cx="5360770" cy="4606912"/>
            <a:chOff x="0" y="0"/>
            <a:chExt cx="812800" cy="698500"/>
          </a:xfrm>
        </p:grpSpPr>
        <p:sp>
          <p:nvSpPr>
            <p:cNvPr id="1048680" name="Freeform 3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5"/>
              <a:stretch>
                <a:fillRect l="-67268" t="0" r="-31431" b="0"/>
              </a:stretch>
            </a:blipFill>
          </p:spPr>
        </p:sp>
      </p:grpSp>
      <p:sp>
        <p:nvSpPr>
          <p:cNvPr id="1048681" name="TextBox 32"/>
          <p:cNvSpPr txBox="1"/>
          <p:nvPr/>
        </p:nvSpPr>
        <p:spPr>
          <a:xfrm rot="0">
            <a:off x="1925132" y="1695618"/>
            <a:ext cx="4947724" cy="1855362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TECHNICAL IMPLEMENTATION</a:t>
            </a:r>
          </a:p>
        </p:txBody>
      </p:sp>
      <p:sp>
        <p:nvSpPr>
          <p:cNvPr id="1048682" name="TextBox 33"/>
          <p:cNvSpPr txBox="1"/>
          <p:nvPr/>
        </p:nvSpPr>
        <p:spPr>
          <a:xfrm rot="0">
            <a:off x="7718542" y="7808443"/>
            <a:ext cx="10402544" cy="227362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User Input Device (Keyboard): The s</a:t>
            </a:r>
            <a:r>
              <a:rPr sz="1612" lang="en-US">
                <a:solidFill>
                  <a:srgbClr val="D3D9DE"/>
                </a:solidFill>
                <a:latin typeface="Canva Sans"/>
              </a:rPr>
              <a:t>ource of keystrokes.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Keylogger Software/Hardware: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Kernel-Level Keylogger: Intercepts keystrokes at the kernel level.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Application-Level Keylogger: Monitors keystrokes at the application level.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Capture Module: Captures and records keystrokes.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Storage Module: Stores captured keystrokes locally or sends them to a remote server.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Transmission Module (for remote keyloggers): Sends captured data over the network to the attacker.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83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8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85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08</a:t>
            </a:r>
          </a:p>
        </p:txBody>
      </p:sp>
      <p:sp>
        <p:nvSpPr>
          <p:cNvPr id="1048686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87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88" name="TextBox 8"/>
          <p:cNvSpPr txBox="1"/>
          <p:nvPr/>
        </p:nvSpPr>
        <p:spPr>
          <a:xfrm rot="0">
            <a:off x="2962841" y="425349"/>
            <a:ext cx="5625574" cy="913096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User Input Device|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   (Keyboard)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Keylogger (Software/Hardware)|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Data Capture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|    Module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Data Storage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   Module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+------------+------------+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| Data Transmission Module|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| (for remote keyloggers)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+-------------------------+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Attacker's Server|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+------------------+</a:t>
            </a:r>
          </a:p>
        </p:txBody>
      </p:sp>
      <p:sp>
        <p:nvSpPr>
          <p:cNvPr id="1048689" name="TextBox 9"/>
          <p:cNvSpPr txBox="1"/>
          <p:nvPr/>
        </p:nvSpPr>
        <p:spPr>
          <a:xfrm rot="0">
            <a:off x="10640582" y="47755"/>
            <a:ext cx="6253866" cy="1023924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Start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Initialize Keylogger|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Capture Keystrokes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Process Keystrokes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+----------------+-----------------+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|              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v              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+------------------+          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| Store Locally    |          | Transmit to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| (local file)     |          | Remote Server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+------------------+          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Continue Capturing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Keystrokes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Stop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90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91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92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93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68" name="Group 7"/>
          <p:cNvGrpSpPr/>
          <p:nvPr/>
        </p:nvGrpSpPr>
        <p:grpSpPr>
          <a:xfrm rot="-2700000">
            <a:off x="4142033" y="1878179"/>
            <a:ext cx="4658241" cy="4003176"/>
            <a:chOff x="0" y="0"/>
            <a:chExt cx="812800" cy="698500"/>
          </a:xfrm>
        </p:grpSpPr>
        <p:sp>
          <p:nvSpPr>
            <p:cNvPr id="1048694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95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9" name="Group 10"/>
          <p:cNvGrpSpPr/>
          <p:nvPr/>
        </p:nvGrpSpPr>
        <p:grpSpPr>
          <a:xfrm rot="-2700000">
            <a:off x="-1691784" y="3435906"/>
            <a:ext cx="11023498" cy="6103235"/>
            <a:chOff x="0" y="0"/>
            <a:chExt cx="1261612" cy="698500"/>
          </a:xfrm>
        </p:grpSpPr>
        <p:sp>
          <p:nvSpPr>
            <p:cNvPr id="1048696" name="Freeform 11"/>
            <p:cNvSpPr/>
            <p:nvPr/>
          </p:nvSpPr>
          <p:spPr>
            <a:xfrm rot="0" flipH="0" flipV="0">
              <a:off x="0" y="0"/>
              <a:ext cx="1261612" cy="698500"/>
            </a:xfrm>
            <a:custGeom>
              <a:avLst/>
              <a:ahLst/>
              <a:rect l="l" t="t" r="r" b="b"/>
              <a:pathLst>
                <a:path w="1261612" h="698500">
                  <a:moveTo>
                    <a:pt x="1261612" y="349250"/>
                  </a:moveTo>
                  <a:lnTo>
                    <a:pt x="1058412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058412" y="0"/>
                  </a:lnTo>
                  <a:lnTo>
                    <a:pt x="1261612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-4185" r="0" b="-4185"/>
              </a:stretch>
            </a:blipFill>
          </p:spPr>
        </p:sp>
      </p:grpSp>
      <p:sp>
        <p:nvSpPr>
          <p:cNvPr id="1048697" name="Freeform 12">
            <a:hlinkClick r:id="rId4" tooltip="https://github.com/Pavan-Alapati/APSSDC-INTERNSHIP"/>
          </p:cNvPr>
          <p:cNvSpPr/>
          <p:nvPr/>
        </p:nvSpPr>
        <p:spPr>
          <a:xfrm rot="0" flipH="0" flipV="0">
            <a:off x="10393883" y="2421853"/>
            <a:ext cx="6123240" cy="2915829"/>
          </a:xfrm>
          <a:custGeom>
            <a:avLst/>
            <a:ahLst/>
            <a:rect l="l" t="t" r="r" b="b"/>
            <a:pathLst>
              <a:path w="6123240" h="2915829">
                <a:moveTo>
                  <a:pt x="0" y="0"/>
                </a:moveTo>
                <a:lnTo>
                  <a:pt x="6123240" y="0"/>
                </a:lnTo>
                <a:lnTo>
                  <a:pt x="6123240" y="2915828"/>
                </a:lnTo>
                <a:lnTo>
                  <a:pt x="0" y="2915828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5"/>
            <a:stretch>
              <a:fillRect l="0" t="0" r="0" b="0"/>
            </a:stretch>
          </a:blipFill>
        </p:spPr>
      </p:sp>
      <p:sp>
        <p:nvSpPr>
          <p:cNvPr id="1048698" name="TextBox 13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09</a:t>
            </a:r>
          </a:p>
        </p:txBody>
      </p:sp>
      <p:sp>
        <p:nvSpPr>
          <p:cNvPr id="1048699" name="TextBox 14"/>
          <p:cNvSpPr txBox="1"/>
          <p:nvPr/>
        </p:nvSpPr>
        <p:spPr>
          <a:xfrm rot="0">
            <a:off x="10204623" y="1672485"/>
            <a:ext cx="6501760" cy="32321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sz="1899" lang="en-US">
                <a:solidFill>
                  <a:srgbClr val="FF3131"/>
                </a:solidFill>
                <a:latin typeface="Canva Sans"/>
              </a:rPr>
              <a:t>https://github.com/Pavan-Alapati/APSSDC-INTERNSHIP</a:t>
            </a:r>
          </a:p>
        </p:txBody>
      </p:sp>
      <p:sp>
        <p:nvSpPr>
          <p:cNvPr id="1048700" name="TextBox 15"/>
          <p:cNvSpPr txBox="1"/>
          <p:nvPr/>
        </p:nvSpPr>
        <p:spPr>
          <a:xfrm rot="0">
            <a:off x="10622276" y="6010361"/>
            <a:ext cx="6084107" cy="925749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ALAPATI PAVAN</a:t>
            </a:r>
          </a:p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OXAPAVAN@GMAIL.COM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KeyLOGGER</dc:title>
  <dc:creator>RMX3171</dc:creator>
  <dcterms:created xsi:type="dcterms:W3CDTF">2006-08-15T13:00:00Z</dcterms:created>
  <dcterms:modified xsi:type="dcterms:W3CDTF">2024-06-13T15:18:59Z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e110598ed05d4864ab4f316220f0323b</vt:lpwstr>
  </property>
</Properties>
</file>